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6" r:id="rId1"/>
  </p:sldMasterIdLst>
  <p:notesMasterIdLst>
    <p:notesMasterId r:id="rId10"/>
  </p:notesMasterIdLst>
  <p:sldIdLst>
    <p:sldId id="256" r:id="rId2"/>
    <p:sldId id="272" r:id="rId3"/>
    <p:sldId id="257" r:id="rId4"/>
    <p:sldId id="266" r:id="rId5"/>
    <p:sldId id="267" r:id="rId6"/>
    <p:sldId id="268" r:id="rId7"/>
    <p:sldId id="270" r:id="rId8"/>
    <p:sldId id="269" r:id="rId9"/>
  </p:sldIdLst>
  <p:sldSz cx="9144000" cy="6858000" type="screen4x3"/>
  <p:notesSz cx="6850063" cy="9982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C8B7"/>
    <a:srgbClr val="F9D8CC"/>
    <a:srgbClr val="F9DCD3"/>
    <a:srgbClr val="CEDCE1"/>
    <a:srgbClr val="FCECE7"/>
    <a:srgbClr val="CEE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2" autoAdjust="0"/>
    <p:restoredTop sz="94660"/>
  </p:normalViewPr>
  <p:slideViewPr>
    <p:cSldViewPr>
      <p:cViewPr varScale="1">
        <p:scale>
          <a:sx n="87" d="100"/>
          <a:sy n="87" d="100"/>
        </p:scale>
        <p:origin x="84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Папы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Лист1!$A$2:$A$8</c:f>
              <c:strCache>
                <c:ptCount val="7"/>
                <c:pt idx="0">
                  <c:v>рабочие</c:v>
                </c:pt>
                <c:pt idx="1">
                  <c:v>служащие</c:v>
                </c:pt>
                <c:pt idx="2">
                  <c:v>ИП</c:v>
                </c:pt>
                <c:pt idx="3">
                  <c:v>бюджет</c:v>
                </c:pt>
                <c:pt idx="4">
                  <c:v>военнослужашие</c:v>
                </c:pt>
                <c:pt idx="5">
                  <c:v>домохозяйки</c:v>
                </c:pt>
                <c:pt idx="6">
                  <c:v>декрет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65-42F6-8CC3-26271874AD8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Мамы</c:v>
                </c:pt>
              </c:strCache>
            </c:strRef>
          </c:tx>
          <c:spPr>
            <a:solidFill>
              <a:srgbClr val="F9D8CC"/>
            </a:solidFill>
          </c:spPr>
          <c:cat>
            <c:strRef>
              <c:f>Лист1!$A$2:$A$8</c:f>
              <c:strCache>
                <c:ptCount val="7"/>
                <c:pt idx="0">
                  <c:v>рабочие</c:v>
                </c:pt>
                <c:pt idx="1">
                  <c:v>служащие</c:v>
                </c:pt>
                <c:pt idx="2">
                  <c:v>ИП</c:v>
                </c:pt>
                <c:pt idx="3">
                  <c:v>бюджет</c:v>
                </c:pt>
                <c:pt idx="4">
                  <c:v>военнослужашие</c:v>
                </c:pt>
                <c:pt idx="5">
                  <c:v>домохозяйки</c:v>
                </c:pt>
                <c:pt idx="6">
                  <c:v>декрет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65-42F6-8CC3-26271874AD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429312"/>
        <c:axId val="134467968"/>
      </c:areaChart>
      <c:catAx>
        <c:axId val="13442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 sz="1400" i="1"/>
            </a:pPr>
            <a:endParaRPr lang="ru-RU"/>
          </a:p>
        </c:txPr>
        <c:crossAx val="134467968"/>
        <c:crosses val="autoZero"/>
        <c:auto val="1"/>
        <c:lblAlgn val="ctr"/>
        <c:lblOffset val="100"/>
        <c:noMultiLvlLbl val="0"/>
      </c:catAx>
      <c:valAx>
        <c:axId val="134467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344293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688107930536455"/>
          <c:y val="0.31918506344823483"/>
          <c:w val="0.12206665734458624"/>
          <c:h val="0.25838931175668833"/>
        </c:manualLayout>
      </c:layout>
      <c:overlay val="0"/>
      <c:txPr>
        <a:bodyPr rot="0" vert="horz"/>
        <a:lstStyle/>
        <a:p>
          <a:pPr>
            <a:defRPr sz="1400" b="1" i="0"/>
          </a:pPr>
          <a:endParaRPr lang="ru-RU"/>
        </a:p>
      </c:txPr>
    </c:legend>
    <c:plotVisOnly val="1"/>
    <c:dispBlanksAs val="zero"/>
    <c:showDLblsOverMax val="0"/>
  </c:chart>
  <c:spPr>
    <a:solidFill>
      <a:schemeClr val="lt1"/>
    </a:solidFill>
    <a:ln w="1905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r">
              <a:defRPr sz="1600">
                <a:latin typeface="+mn-lt"/>
              </a:defRPr>
            </a:pPr>
            <a:r>
              <a:rPr lang="ru-RU" sz="1600" dirty="0" smtClean="0">
                <a:latin typeface="+mn-lt"/>
              </a:rPr>
              <a:t>Качественный </a:t>
            </a:r>
            <a:r>
              <a:rPr lang="ru-RU" sz="1600" dirty="0">
                <a:latin typeface="+mn-lt"/>
              </a:rPr>
              <a:t>состав родителей по уровню образования</a:t>
            </a:r>
          </a:p>
        </c:rich>
      </c:tx>
      <c:layout>
        <c:manualLayout>
          <c:xMode val="edge"/>
          <c:yMode val="edge"/>
          <c:x val="0.3871499767024229"/>
          <c:y val="2.370353779967711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334251418167472"/>
          <c:y val="0.35534371685159777"/>
          <c:w val="0.37002750109026039"/>
          <c:h val="0.5553256747887056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качественный состав родителей по уровню образования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explosion val="25"/>
          <c:dPt>
            <c:idx val="0"/>
            <c:bubble3D val="0"/>
            <c:spPr>
              <a:solidFill>
                <a:srgbClr val="F7C8B7"/>
              </a:solidFill>
            </c:spPr>
            <c:extLst>
              <c:ext xmlns:c16="http://schemas.microsoft.com/office/drawing/2014/chart" uri="{C3380CC4-5D6E-409C-BE32-E72D297353CC}">
                <c16:uniqueId val="{00000000-935E-4537-B0EA-BF043E80C178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935E-4537-B0EA-BF043E80C178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2-935E-4537-B0EA-BF043E80C178}"/>
              </c:ext>
            </c:extLst>
          </c:dPt>
          <c:dLbls>
            <c:dLbl>
              <c:idx val="0"/>
              <c:layout>
                <c:manualLayout>
                  <c:x val="-8.5126775129560767E-2"/>
                  <c:y val="0.1420698932799233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35E-4537-B0EA-BF043E80C1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высшее</c:v>
                </c:pt>
                <c:pt idx="1">
                  <c:v>среднее специальное
</c:v>
                </c:pt>
                <c:pt idx="2">
                  <c:v>среднее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9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5E-4537-B0EA-BF043E80C17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 rot="0" vert="horz"/>
        <a:lstStyle/>
        <a:p>
          <a:pPr>
            <a:defRPr sz="1400" b="1"/>
          </a:pPr>
          <a:endParaRPr lang="ru-RU"/>
        </a:p>
      </c:txPr>
    </c:legend>
    <c:plotVisOnly val="1"/>
    <c:dispBlanksAs val="zero"/>
    <c:showDLblsOverMax val="0"/>
  </c:chart>
  <c:spPr>
    <a:solidFill>
      <a:schemeClr val="lt1"/>
    </a:solidFill>
    <a:ln w="19050" cap="flat" cmpd="sng" algn="ctr">
      <a:solidFill>
        <a:schemeClr val="accent6"/>
      </a:solidFill>
      <a:prstDash val="solid"/>
    </a:ln>
    <a:effectLst/>
  </c:spPr>
  <c:txPr>
    <a:bodyPr/>
    <a:lstStyle/>
    <a:p>
      <a:pPr>
        <a:defRPr sz="1600">
          <a:solidFill>
            <a:schemeClr val="dk1"/>
          </a:solidFill>
          <a:latin typeface="+mj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 smtClean="0"/>
              <a:t>Качественный состав по </a:t>
            </a:r>
            <a:r>
              <a:rPr lang="ru-RU" sz="1600" dirty="0"/>
              <a:t>количеству </a:t>
            </a:r>
            <a:r>
              <a:rPr lang="ru-RU" sz="1600" dirty="0" smtClean="0"/>
              <a:t>детей в </a:t>
            </a:r>
            <a:r>
              <a:rPr lang="ru-RU" sz="1600" b="1" i="0" u="none" strike="noStrike" baseline="0" dirty="0" smtClean="0">
                <a:effectLst/>
              </a:rPr>
              <a:t>семье</a:t>
            </a:r>
            <a:endParaRPr lang="ru-RU" sz="1600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Состав семьи по количеству детей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0-8B2A-4B78-80D4-F24F8ADC42B8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8B2A-4B78-80D4-F24F8ADC42B8}"/>
              </c:ext>
            </c:extLst>
          </c:dPt>
          <c:cat>
            <c:strRef>
              <c:f>Лист1!$A$2:$A$3</c:f>
              <c:strCache>
                <c:ptCount val="2"/>
                <c:pt idx="0">
                  <c:v>2 ребенка</c:v>
                </c:pt>
                <c:pt idx="1">
                  <c:v>3 и более детей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2A-4B78-80D4-F24F8ADC4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400" b="1" i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 i="0"/>
            </a:pPr>
            <a:endParaRPr lang="ru-RU"/>
          </a:p>
        </c:txPr>
      </c:legendEntry>
      <c:layout>
        <c:manualLayout>
          <c:xMode val="edge"/>
          <c:yMode val="edge"/>
          <c:x val="0.63787053963701013"/>
          <c:y val="0.20289001979578022"/>
          <c:w val="0.3621294603629901"/>
          <c:h val="0.70601372574764398"/>
        </c:manualLayout>
      </c:layout>
      <c:overlay val="0"/>
      <c:txPr>
        <a:bodyPr/>
        <a:lstStyle/>
        <a:p>
          <a:pPr>
            <a:defRPr sz="1400" i="0"/>
          </a:pPr>
          <a:endParaRPr lang="ru-RU"/>
        </a:p>
      </c:txPr>
    </c:legend>
    <c:plotVisOnly val="1"/>
    <c:dispBlanksAs val="zero"/>
    <c:showDLblsOverMax val="0"/>
  </c:chart>
  <c:spPr>
    <a:solidFill>
      <a:schemeClr val="lt1"/>
    </a:solidFill>
    <a:ln w="1905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8361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0117" y="0"/>
            <a:ext cx="2968361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E8B43-F096-4469-A864-9FB4D97EBB96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9300"/>
            <a:ext cx="4989513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007" y="4741545"/>
            <a:ext cx="5480050" cy="44919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81358"/>
            <a:ext cx="2968361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0117" y="9481358"/>
            <a:ext cx="2968361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BC116-F533-474F-98CB-09E651B30D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707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BC116-F533-474F-98CB-09E651B30D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BC116-F533-474F-98CB-09E651B30D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6163" y="2171704"/>
            <a:ext cx="8097837" cy="1828800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ru-RU" sz="4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anose="020B0502020202020204" pitchFamily="34" charset="0"/>
              </a:rPr>
              <a:t>Система работы «ПАПА-МАМИНОЙ школы» как эффективная модель </a:t>
            </a:r>
            <a:r>
              <a:rPr lang="ru-RU" sz="4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anose="020B0502020202020204" pitchFamily="34" charset="0"/>
              </a:rPr>
              <a:t>взаимодействия с семьями воспитанников</a:t>
            </a:r>
            <a:endParaRPr lang="ru-RU" sz="4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46163" y="2171704"/>
            <a:ext cx="8097837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для </a:t>
            </a:r>
            <a:r>
              <a:rPr kumimoji="0" lang="ru-RU" sz="4800" b="1" i="0" u="none" strike="noStrike" kern="1200" cap="none" spc="0" normalizeH="0" baseline="0" noProof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повышения психолого-педагогического потенциала  родителей детей 6-7 лет  </a:t>
            </a:r>
            <a:r>
              <a:rPr kumimoji="0" lang="ru-RU" sz="4800" b="1" i="0" u="none" strike="noStrike" kern="1200" cap="none" spc="0" normalizeH="0" baseline="0" noProof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с ОВЗ</a:t>
            </a:r>
          </a:p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823913"/>
            <a:ext cx="8675688" cy="5053012"/>
          </a:xfrm>
        </p:spPr>
        <p:txBody>
          <a:bodyPr>
            <a:noAutofit/>
          </a:bodyPr>
          <a:lstStyle/>
          <a:p>
            <a:pPr marL="177800" indent="-177800" algn="just">
              <a:lnSpc>
                <a:spcPct val="114000"/>
              </a:lnSpc>
              <a:buNone/>
            </a:pPr>
            <a:r>
              <a:rPr lang="ru-RU" sz="1800" i="1" dirty="0" smtClean="0"/>
              <a:t>Статья </a:t>
            </a:r>
            <a:r>
              <a:rPr lang="ru-RU" sz="1800" i="1" dirty="0"/>
              <a:t>18 Закона РФ «Об образовании» определяет, что «родители  являются первыми педагогами.  Они обязаны заложить первые основы физического, нравственного и интеллектуального развития личности ребенка в раннем возрасте». </a:t>
            </a:r>
            <a:endParaRPr lang="ru-RU" sz="1800" i="1" dirty="0" smtClean="0"/>
          </a:p>
          <a:p>
            <a:pPr marL="177800" indent="-177800" algn="just">
              <a:lnSpc>
                <a:spcPct val="114000"/>
              </a:lnSpc>
              <a:buNone/>
            </a:pPr>
            <a:r>
              <a:rPr lang="ru-RU" sz="1800" i="1" dirty="0" smtClean="0"/>
              <a:t>«</a:t>
            </a:r>
            <a:r>
              <a:rPr lang="ru-RU" sz="1800" i="1" dirty="0"/>
              <a:t>Федеральный государственный образовательный стандарт дошкольного образования» </a:t>
            </a:r>
            <a:r>
              <a:rPr lang="ru-RU" sz="1800" i="1" dirty="0" smtClean="0"/>
              <a:t>нацеливает </a:t>
            </a:r>
            <a:r>
              <a:rPr lang="ru-RU" sz="1800" i="1" dirty="0"/>
              <a:t>педагогов и родителей стать не только «равноправными, но и </a:t>
            </a:r>
            <a:r>
              <a:rPr lang="ru-RU" sz="1800" i="1" dirty="0" err="1"/>
              <a:t>равноответственными</a:t>
            </a:r>
            <a:r>
              <a:rPr lang="ru-RU" sz="1800" i="1" dirty="0"/>
              <a:t> участниками</a:t>
            </a:r>
            <a:r>
              <a:rPr lang="ru-RU" sz="1800" i="1" dirty="0" smtClean="0"/>
              <a:t>»: </a:t>
            </a:r>
          </a:p>
          <a:p>
            <a:pPr marL="457200" indent="-457200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1800" i="1" dirty="0" smtClean="0"/>
              <a:t>с целью обеспечения </a:t>
            </a:r>
            <a:r>
              <a:rPr lang="ru-RU" sz="1800" i="1" dirty="0"/>
              <a:t>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</a:t>
            </a:r>
            <a:r>
              <a:rPr lang="ru-RU" sz="1800" i="1" dirty="0" smtClean="0"/>
              <a:t>детей (ст.1.6); </a:t>
            </a:r>
          </a:p>
          <a:p>
            <a:pPr marL="457200" indent="-457200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ru-RU" sz="1800" i="1" dirty="0" smtClean="0"/>
              <a:t>для оказания </a:t>
            </a:r>
            <a:r>
              <a:rPr lang="ru-RU" sz="1800" i="1" dirty="0"/>
              <a:t>помощи родителям (законным представителям)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</a:t>
            </a:r>
            <a:r>
              <a:rPr lang="ru-RU" sz="1800" i="1" dirty="0" smtClean="0"/>
              <a:t>развития (ст.1.7). </a:t>
            </a:r>
            <a:endParaRPr lang="ru-RU" sz="1800" i="1" dirty="0"/>
          </a:p>
        </p:txBody>
      </p:sp>
      <p:sp>
        <p:nvSpPr>
          <p:cNvPr id="4" name="Заголовок 6"/>
          <p:cNvSpPr txBox="1"/>
          <p:nvPr/>
        </p:nvSpPr>
        <p:spPr>
          <a:xfrm>
            <a:off x="1619672" y="188640"/>
            <a:ext cx="6948000" cy="504056"/>
          </a:xfrm>
          <a:prstGeom prst="roundRect">
            <a:avLst/>
          </a:prstGeom>
          <a:ln w="76200" cap="flat" cmpd="sng" algn="ctr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800" b="1" spc="300" dirty="0" smtClean="0">
                <a:ln>
                  <a:solidFill>
                    <a:srgbClr val="C00000"/>
                  </a:solidFill>
                </a:ln>
                <a:latin typeface="+mj-lt"/>
                <a:ea typeface="Batang" panose="02030600000101010101" pitchFamily="18" charset="-127"/>
              </a:rPr>
              <a:t>Нормативная база</a:t>
            </a:r>
            <a:endParaRPr lang="ru-RU" sz="2800" spc="300" dirty="0">
              <a:ln>
                <a:solidFill>
                  <a:srgbClr val="C00000"/>
                </a:solidFill>
              </a:ln>
              <a:latin typeface="+mj-lt"/>
              <a:ea typeface="Batang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188" y="333375"/>
            <a:ext cx="8532812" cy="56880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/>
              <a:t>Готовность детей к школе – одна из острых педагогических </a:t>
            </a:r>
            <a:r>
              <a:rPr lang="ru-RU" sz="1800" dirty="0" smtClean="0"/>
              <a:t>проблем, </a:t>
            </a:r>
            <a:r>
              <a:rPr lang="ru-RU" sz="1800" dirty="0"/>
              <a:t>с </a:t>
            </a:r>
            <a:r>
              <a:rPr lang="ru-RU" sz="1800" dirty="0" smtClean="0"/>
              <a:t>т. з. </a:t>
            </a:r>
            <a:r>
              <a:rPr lang="ru-RU" sz="1800" dirty="0"/>
              <a:t>обеспечения преемственности основных образовательных программ дошкольного и начального общего образования. </a:t>
            </a:r>
            <a:endParaRPr lang="ru-RU" sz="1800" dirty="0" smtClean="0"/>
          </a:p>
          <a:p>
            <a:pPr marL="630555" indent="-539750" algn="just">
              <a:buNone/>
            </a:pPr>
            <a:r>
              <a:rPr lang="ru-RU" sz="1800" i="1" dirty="0" smtClean="0"/>
              <a:t>В </a:t>
            </a:r>
            <a:r>
              <a:rPr lang="ru-RU" sz="1800" i="1" dirty="0"/>
              <a:t>условиях, когда большинство родителей озабочено решением экономических проблем </a:t>
            </a:r>
            <a:r>
              <a:rPr lang="ru-RU" sz="1800" i="1" dirty="0" smtClean="0"/>
              <a:t>семьи, </a:t>
            </a:r>
            <a:r>
              <a:rPr lang="ru-RU" sz="1800" i="1" dirty="0"/>
              <a:t>усилилась тенденция самоустранения взрослых от решения вопросов воспитания и личностного развития ребёнка. </a:t>
            </a:r>
            <a:endParaRPr lang="ru-RU" sz="1800" i="1" dirty="0" smtClean="0"/>
          </a:p>
          <a:p>
            <a:pPr marL="630555" indent="-539750" algn="just">
              <a:buNone/>
            </a:pPr>
            <a:r>
              <a:rPr lang="ru-RU" sz="1800" i="1" dirty="0" smtClean="0"/>
              <a:t>Другая </a:t>
            </a:r>
            <a:r>
              <a:rPr lang="ru-RU" sz="1800" i="1" dirty="0"/>
              <a:t>категория родителей, не владея в достаточной мере знанием возрастных и индивидуальных особенностей развития ребёнка, порой осуществляют воспитание вслепую, интуитивно. </a:t>
            </a:r>
            <a:endParaRPr lang="ru-RU" sz="1800" i="1" dirty="0" smtClean="0"/>
          </a:p>
          <a:p>
            <a:pPr marL="630555" indent="-539750" algn="just">
              <a:buNone/>
            </a:pPr>
            <a:r>
              <a:rPr lang="ru-RU" sz="1800" i="1" dirty="0" smtClean="0"/>
              <a:t>В </a:t>
            </a:r>
            <a:r>
              <a:rPr lang="ru-RU" sz="1800" i="1" dirty="0"/>
              <a:t>связи с этим, значительно возрастает роль детского сада в оказании помощи и сотрудничестве с семьями воспитанников в предшкольной подготовке детей, имеющих задержанное развитие</a:t>
            </a:r>
            <a:r>
              <a:rPr lang="ru-RU" sz="1800" i="1" dirty="0" smtClean="0"/>
              <a:t>.</a:t>
            </a:r>
          </a:p>
          <a:p>
            <a:pPr marL="0" indent="0" algn="just">
              <a:buNone/>
            </a:pPr>
            <a:r>
              <a:rPr lang="ru-RU" sz="1800" dirty="0"/>
              <a:t>В соответствии с </a:t>
            </a:r>
            <a:r>
              <a:rPr lang="ru-RU" sz="1800" dirty="0" smtClean="0"/>
              <a:t>Федеральным Государственным образовательным Стандартом</a:t>
            </a:r>
            <a:r>
              <a:rPr lang="ru-RU" sz="1800" dirty="0"/>
              <a:t>, такая </a:t>
            </a:r>
            <a:r>
              <a:rPr lang="ru-RU" sz="1800" dirty="0" smtClean="0"/>
              <a:t>помощь </a:t>
            </a:r>
            <a:r>
              <a:rPr lang="ru-RU" sz="1800" dirty="0"/>
              <a:t>должна предусматривать </a:t>
            </a:r>
            <a:r>
              <a:rPr lang="ru-RU" sz="1800" i="1" dirty="0"/>
              <a:t>«обеспечение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детей». </a:t>
            </a:r>
          </a:p>
        </p:txBody>
      </p:sp>
      <p:sp>
        <p:nvSpPr>
          <p:cNvPr id="5" name="Заголовок 6"/>
          <p:cNvSpPr txBox="1"/>
          <p:nvPr/>
        </p:nvSpPr>
        <p:spPr>
          <a:xfrm>
            <a:off x="899592" y="5805264"/>
            <a:ext cx="7776864" cy="504056"/>
          </a:xfrm>
          <a:prstGeom prst="roundRect">
            <a:avLst/>
          </a:prstGeom>
          <a:ln w="76200" cap="flat" cmpd="sng" algn="ctr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200" b="1" spc="300" dirty="0" smtClean="0">
                <a:ln>
                  <a:solidFill>
                    <a:srgbClr val="C00000"/>
                  </a:solidFill>
                </a:ln>
                <a:latin typeface="+mj-lt"/>
                <a:ea typeface="Batang" panose="02030600000101010101" pitchFamily="18" charset="-127"/>
              </a:rPr>
              <a:t>Проблемное поле</a:t>
            </a:r>
            <a:endParaRPr lang="ru-RU" sz="2200" spc="300" dirty="0">
              <a:ln>
                <a:solidFill>
                  <a:srgbClr val="C00000"/>
                </a:solidFill>
              </a:ln>
              <a:latin typeface="+mj-lt"/>
              <a:ea typeface="Batang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196975"/>
            <a:ext cx="8496300" cy="5040313"/>
          </a:xfrm>
        </p:spPr>
        <p:txBody>
          <a:bodyPr>
            <a:noAutofit/>
          </a:bodyPr>
          <a:lstStyle/>
          <a:p>
            <a:pPr marL="179705" indent="-179705" algn="just">
              <a:lnSpc>
                <a:spcPct val="114000"/>
              </a:lnSpc>
              <a:buNone/>
            </a:pPr>
            <a:r>
              <a:rPr lang="ru-RU" sz="2000" dirty="0" smtClean="0">
                <a:cs typeface="Aharoni" panose="02010803020104030203" pitchFamily="2" charset="-79"/>
              </a:rPr>
              <a:t>О</a:t>
            </a:r>
            <a:r>
              <a:rPr lang="ru-RU" sz="2000" dirty="0" smtClean="0"/>
              <a:t>бучение </a:t>
            </a:r>
            <a:r>
              <a:rPr lang="ru-RU" sz="2000" dirty="0"/>
              <a:t>родителей приёмам и способам, с помощью которых формируются значимые для успешной адаптации в школе навыки и процессы, корректируются и компенсируются отклонения в развитии психических процессов и познавательно-речевой деятельности. </a:t>
            </a:r>
            <a:endParaRPr lang="ru-RU" sz="2000" dirty="0" smtClean="0"/>
          </a:p>
          <a:p>
            <a:pPr marL="179705" indent="-179705" algn="just">
              <a:lnSpc>
                <a:spcPct val="114000"/>
              </a:lnSpc>
              <a:buNone/>
            </a:pPr>
            <a:r>
              <a:rPr lang="ru-RU" sz="2000" dirty="0" smtClean="0"/>
              <a:t>Организация особой образовательной среды во взаимодействии детского сада и семьи, </a:t>
            </a:r>
            <a:r>
              <a:rPr lang="ru-RU" sz="2000" dirty="0"/>
              <a:t>в содержании двух модулей: </a:t>
            </a:r>
          </a:p>
          <a:p>
            <a:pPr marL="628650" lvl="0" indent="-355600">
              <a:lnSpc>
                <a:spcPct val="114000"/>
              </a:lnSpc>
              <a:buFont typeface="Wingdings" pitchFamily="2" charset="2"/>
              <a:buChar char="Ø"/>
            </a:pPr>
            <a:r>
              <a:rPr lang="ru-RU" sz="2000" i="1" dirty="0"/>
              <a:t>повышение информационной, педагогической компетентности родителей будущих школьников (педагогические знания); </a:t>
            </a:r>
            <a:endParaRPr lang="ru-RU" sz="2000" dirty="0"/>
          </a:p>
          <a:p>
            <a:pPr marL="628650" lvl="0" indent="-355600">
              <a:lnSpc>
                <a:spcPct val="114000"/>
              </a:lnSpc>
              <a:buFont typeface="Wingdings" pitchFamily="2" charset="2"/>
              <a:buChar char="Ø"/>
            </a:pPr>
            <a:r>
              <a:rPr lang="ru-RU" sz="2000" i="1" dirty="0"/>
              <a:t>развитие практической компетенции семьи в предшкольной подготовке старших дошкольников (педагогические умения). </a:t>
            </a:r>
            <a:endParaRPr lang="ru-RU" sz="2000" dirty="0"/>
          </a:p>
        </p:txBody>
      </p:sp>
      <p:sp>
        <p:nvSpPr>
          <p:cNvPr id="4" name="Заголовок 6"/>
          <p:cNvSpPr txBox="1">
            <a:spLocks noGrp="1"/>
          </p:cNvSpPr>
          <p:nvPr>
            <p:ph type="title" idx="4294967295"/>
          </p:nvPr>
        </p:nvSpPr>
        <p:spPr>
          <a:xfrm>
            <a:off x="1295400" y="260350"/>
            <a:ext cx="7848600" cy="647700"/>
          </a:xfrm>
          <a:prstGeom prst="roundRect">
            <a:avLst/>
          </a:prstGeom>
          <a:ln w="76200" cap="flat" cmpd="sng" algn="ctr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200" spc="300" dirty="0">
                <a:ln>
                  <a:solidFill>
                    <a:srgbClr val="C00000"/>
                  </a:solidFill>
                </a:ln>
                <a:latin typeface="+mj-lt"/>
                <a:ea typeface="Batang" panose="02030600000101010101" pitchFamily="18" charset="-127"/>
              </a:rPr>
              <a:t>Цель </a:t>
            </a:r>
            <a:r>
              <a:rPr lang="ru-RU" sz="2200" spc="300" dirty="0" smtClean="0">
                <a:ln>
                  <a:solidFill>
                    <a:srgbClr val="C00000"/>
                  </a:solidFill>
                </a:ln>
                <a:latin typeface="+mj-lt"/>
                <a:ea typeface="Batang" panose="02030600000101010101" pitchFamily="18" charset="-127"/>
              </a:rPr>
              <a:t>работы </a:t>
            </a:r>
            <a:r>
              <a:rPr lang="ru-RU" sz="2200" spc="300" dirty="0" err="1" smtClean="0">
                <a:ln>
                  <a:solidFill>
                    <a:srgbClr val="C00000"/>
                  </a:solidFill>
                </a:ln>
                <a:latin typeface="+mj-lt"/>
                <a:ea typeface="Batang" panose="02030600000101010101" pitchFamily="18" charset="-127"/>
              </a:rPr>
              <a:t>предшкольного</a:t>
            </a:r>
            <a:r>
              <a:rPr lang="ru-RU" sz="2200" spc="300" dirty="0" smtClean="0">
                <a:ln>
                  <a:solidFill>
                    <a:srgbClr val="C00000"/>
                  </a:solidFill>
                </a:ln>
                <a:latin typeface="+mj-lt"/>
                <a:ea typeface="Batang" panose="02030600000101010101" pitchFamily="18" charset="-127"/>
              </a:rPr>
              <a:t> </a:t>
            </a:r>
            <a:r>
              <a:rPr lang="ru-RU" sz="2200" spc="300" dirty="0">
                <a:ln>
                  <a:solidFill>
                    <a:srgbClr val="C00000"/>
                  </a:solidFill>
                </a:ln>
                <a:latin typeface="+mj-lt"/>
                <a:ea typeface="Batang" panose="02030600000101010101" pitchFamily="18" charset="-127"/>
              </a:rPr>
              <a:t>класса для </a:t>
            </a:r>
            <a:r>
              <a:rPr lang="ru-RU" sz="2200" spc="300" dirty="0" smtClean="0">
                <a:ln>
                  <a:solidFill>
                    <a:srgbClr val="C00000"/>
                  </a:solidFill>
                </a:ln>
                <a:latin typeface="+mj-lt"/>
                <a:ea typeface="Batang" panose="02030600000101010101" pitchFamily="18" charset="-127"/>
              </a:rPr>
              <a:t>родителей: </a:t>
            </a:r>
            <a:endParaRPr lang="ru-RU" sz="2200" spc="300" dirty="0">
              <a:ln>
                <a:solidFill>
                  <a:srgbClr val="C00000"/>
                </a:solidFill>
              </a:ln>
              <a:latin typeface="+mj-lt"/>
              <a:ea typeface="Batang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190116"/>
              </p:ext>
            </p:extLst>
          </p:nvPr>
        </p:nvGraphicFramePr>
        <p:xfrm>
          <a:off x="1115615" y="836712"/>
          <a:ext cx="7783321" cy="5131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7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7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7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72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9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Оформление  и заполнение стендов информации для родителей в помещении группы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Подготовка и презентация проекта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«УЧЕНЫЙ»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 совместно детским садом и семьей Вадима Г.</a:t>
                      </a:r>
                      <a:endParaRPr lang="ru-RU" sz="10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Деловая игра</a:t>
                      </a:r>
                      <a:br>
                        <a:rPr lang="ru-RU" sz="1000" b="0" dirty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r>
                        <a:rPr lang="ru-RU" sz="1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«Ребенок и книга. Прививка домашнего чтения»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Выставка фотогазет  «Зима в </a:t>
                      </a:r>
                      <a:r>
                        <a:rPr lang="ru-RU" sz="1000" b="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Озёрске</a:t>
                      </a:r>
                      <a:r>
                        <a:rPr lang="ru-RU" sz="1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»</a:t>
                      </a:r>
                      <a:endParaRPr lang="ru-RU" sz="10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2 заседание клуба ПАПА-МАМИНА школа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«Готовим к школе. Программа по подготовке руки к письму»</a:t>
                      </a:r>
                      <a:endParaRPr lang="ru-RU" sz="10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</a:rPr>
                        <a:t>Январь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7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Подготовка и презентация проекта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«ВОДИТЕЛЬ»</a:t>
                      </a:r>
                    </a:p>
                    <a:p>
                      <a:pPr marL="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 совместно детским садом и семьей</a:t>
                      </a:r>
                    </a:p>
                    <a:p>
                      <a:pPr marL="182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Степана К.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rgbClr val="CEEF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Консультпункт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«Подготовка дошкольника к посещению ГПМПК»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Акция  </a:t>
                      </a:r>
                      <a:r>
                        <a:rPr lang="ru-RU" sz="1000" dirty="0" err="1">
                          <a:effectLst/>
                        </a:rPr>
                        <a:t>агит</a:t>
                      </a:r>
                      <a:r>
                        <a:rPr lang="ru-RU" sz="1000" dirty="0">
                          <a:effectLst/>
                        </a:rPr>
                        <a:t>-плакат «Внимание дорога!»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rgbClr val="CEEF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Открытые индивидуальные занятия по желанию родителей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/>
                        <a:buChar char=""/>
                      </a:pPr>
                      <a:r>
                        <a:rPr lang="ru-RU" sz="1000" dirty="0">
                          <a:effectLst/>
                        </a:rPr>
                        <a:t>Формирование элементарных математических представлений 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rgbClr val="CEEF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Подготовка и презентация проекта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</a:t>
                      </a:r>
                      <a:r>
                        <a:rPr lang="ru-RU" sz="1000" dirty="0" smtClean="0">
                          <a:effectLst/>
                        </a:rPr>
                        <a:t>ВОЕННОСЛУЖАЩИЙ</a:t>
                      </a:r>
                      <a:r>
                        <a:rPr lang="ru-RU" sz="1000" dirty="0">
                          <a:effectLst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совместно детским садом и семьей </a:t>
                      </a:r>
                      <a:r>
                        <a:rPr lang="ru-RU" sz="1000" dirty="0" smtClean="0">
                          <a:effectLst/>
                        </a:rPr>
                        <a:t>Тимофея К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rgbClr val="CEEF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</a:rPr>
                        <a:t>Февраль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3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Консультация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spc="10" dirty="0">
                          <a:solidFill>
                            <a:schemeClr val="tx1"/>
                          </a:solidFill>
                          <a:effectLst/>
                        </a:rPr>
                        <a:t>«Шпаргалки для родителей»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Портретная галерея «Наши бабушки и мамы»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Подготовка и презентация проекта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«ШВЕЯ», «ПАРИКМАХЕР»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совместно </a:t>
                      </a:r>
                      <a:r>
                        <a:rPr lang="ru-RU" sz="1000" dirty="0" smtClean="0">
                          <a:effectLst/>
                        </a:rPr>
                        <a:t>с </a:t>
                      </a:r>
                      <a:r>
                        <a:rPr lang="ru-RU" sz="1000" dirty="0">
                          <a:effectLst/>
                        </a:rPr>
                        <a:t>семьей Дарьи и Софии Р.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Подготовка и презентация проекта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«СТРОИТЕЛЬ»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совместно детским садом и семьей Лев Б.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Консультация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«Скоро в школу»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Выставка детских индивидуальных тетрадей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«Самая, самая…»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</a:rPr>
                        <a:t>Март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9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Подготовка и презентация проекта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«БАЛЕРИНА»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совместно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с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семьей Полины Р.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rgbClr val="CEEF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Открытые индивидуальные занятия по желанию родителей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/>
                        <a:buChar char=""/>
                      </a:pPr>
                      <a:r>
                        <a:rPr lang="ru-RU" sz="1000" dirty="0">
                          <a:effectLst/>
                        </a:rPr>
                        <a:t>Развитие связной речи. Обучение рассказыванию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rgbClr val="CEEF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 заседание клуба ПАПА-МАМИНА школа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«Готовимся к школе. Как  сформировать школьные навыки»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rgbClr val="CEEF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Конкурсная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защита проектов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«Что мы знаем о профессиях? Кем я хочу стать!»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rgbClr val="CEEF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</a:rPr>
                        <a:t>Апрель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1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Констатирующий срез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«Возможности родителей по оказанию помощи ребенку с ОВЗ в подготовке к школе»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Индивидуальное консультирование родителей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«Показатели школьной зрелости Вашего ребенка»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Родительская конференция «Готовность детей  группы №4 «ТЕРЕМОК» к школьному обучению»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Выставка детских  рисунков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«О чем расскажет детский рисунок» или «Я иду  в школу!!!»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</a:rPr>
                        <a:t>Май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38435" marR="38435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164954108"/>
              </p:ext>
            </p:extLst>
          </p:nvPr>
        </p:nvGraphicFramePr>
        <p:xfrm>
          <a:off x="0" y="333375"/>
          <a:ext cx="6696742" cy="4158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0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4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4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44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9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 неделя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неделя</a:t>
                      </a:r>
                      <a:endParaRPr lang="ru-RU" sz="1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 неделя</a:t>
                      </a:r>
                      <a:endParaRPr lang="ru-RU" sz="1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 неделя</a:t>
                      </a:r>
                      <a:endParaRPr lang="ru-RU" sz="10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5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Сентябрь</a:t>
                      </a:r>
                      <a:endParaRPr lang="ru-RU" sz="9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Оформление  и заполнение стендов информации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для родителей в помещении группы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>
                    <a:solidFill>
                      <a:srgbClr val="CEEF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Родительское собрание «Готовность группы к новому учебному году»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>
                    <a:solidFill>
                      <a:srgbClr val="CEEFFE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Круглый стол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«Ваше  отношение  к темам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в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работе детского сада и семьи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в предшкольной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подготовке»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>
                    <a:solidFill>
                      <a:srgbClr val="CEEF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Анкетирование</a:t>
                      </a:r>
                      <a:b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«Ваши  ожидания  от взаимодействия в работе детского сада и семьи по подготовке к школе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637" marR="27637" marT="0" marB="0" anchor="ctr">
                    <a:solidFill>
                      <a:srgbClr val="CEEF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Октябрь</a:t>
                      </a:r>
                      <a:endParaRPr lang="ru-RU" sz="9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Практикум </a:t>
                      </a:r>
                      <a:r>
                        <a:rPr lang="ru-RU" sz="1000" dirty="0">
                          <a:effectLst/>
                        </a:rPr>
                        <a:t>для родителей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«Домашняя </a:t>
                      </a:r>
                      <a:r>
                        <a:rPr lang="ru-RU" sz="1000" dirty="0" smtClean="0">
                          <a:effectLst/>
                        </a:rPr>
                        <a:t>игротека. Школа веселого</a:t>
                      </a:r>
                      <a:r>
                        <a:rPr lang="ru-RU" sz="1000" baseline="0" dirty="0" smtClean="0">
                          <a:effectLst/>
                        </a:rPr>
                        <a:t> язычка</a:t>
                      </a:r>
                      <a:r>
                        <a:rPr lang="ru-RU" sz="1000" dirty="0" smtClean="0">
                          <a:effectLst/>
                        </a:rPr>
                        <a:t>»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Открытые индивидуальные занятия по желанию родителей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/>
                        <a:buChar char=""/>
                      </a:pPr>
                      <a:r>
                        <a:rPr lang="ru-RU" sz="1000" dirty="0">
                          <a:effectLst/>
                        </a:rPr>
                        <a:t>Обучение грамоте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 заседание клуба ПАПА-МАМИНА школа </a:t>
                      </a:r>
                    </a:p>
                    <a:p>
                      <a:pPr marL="293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«Готовимся  к школе. </a:t>
                      </a:r>
                      <a:r>
                        <a:rPr lang="ru-RU" sz="1000" dirty="0" smtClean="0">
                          <a:effectLst/>
                        </a:rPr>
                        <a:t>Помощь ребенку с ОВЗ»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Анкетирование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 «Способности Вашего ребенка»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Подготовка к </a:t>
                      </a:r>
                      <a:r>
                        <a:rPr lang="ru-RU" sz="1000" dirty="0">
                          <a:effectLst/>
                        </a:rPr>
                        <a:t>конкурсу чтецов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«Ребята о зверятах»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>
                    <a:solidFill>
                      <a:srgbClr val="FC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4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Ноябрь</a:t>
                      </a:r>
                      <a:endParaRPr lang="ru-RU" sz="9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Подготовка и презентация проекта «АРТИСТ ЭСТРАДЫ» совместно </a:t>
                      </a:r>
                      <a:r>
                        <a:rPr lang="ru-RU" sz="1000" dirty="0" smtClean="0">
                          <a:effectLst/>
                        </a:rPr>
                        <a:t>с </a:t>
                      </a:r>
                      <a:r>
                        <a:rPr lang="ru-RU" sz="1000" dirty="0">
                          <a:effectLst/>
                        </a:rPr>
                        <a:t>семьей Полины П.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>
                    <a:solidFill>
                      <a:srgbClr val="CEEF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Индивидуальное консультирование родителей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«Возможности и компетенции Вашего ребенка»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>
                    <a:solidFill>
                      <a:srgbClr val="CEEF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Консультация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«Домашнее чтение»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Акция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«Правила для всех!» (</a:t>
                      </a:r>
                      <a:r>
                        <a:rPr lang="ru-RU" sz="1000" dirty="0" smtClean="0">
                          <a:effectLst/>
                        </a:rPr>
                        <a:t>безопасное бытовой техникой)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>
                    <a:solidFill>
                      <a:srgbClr val="CEEF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Подготовка и презентация проекта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«ПОЖАРНЫЙ»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совместно </a:t>
                      </a:r>
                      <a:r>
                        <a:rPr lang="ru-RU" sz="1000" dirty="0" smtClean="0">
                          <a:effectLst/>
                        </a:rPr>
                        <a:t>с </a:t>
                      </a:r>
                      <a:r>
                        <a:rPr lang="ru-RU" sz="1000" dirty="0">
                          <a:effectLst/>
                        </a:rPr>
                        <a:t>семьей Даниила К.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>
                    <a:solidFill>
                      <a:srgbClr val="CEEF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5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Декабрь</a:t>
                      </a:r>
                      <a:endParaRPr lang="ru-RU" sz="9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Презентация семейного опыта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«Приобщаем детей к культуре семейного чтения</a:t>
                      </a:r>
                      <a:r>
                        <a:rPr lang="ru-RU" sz="1000" dirty="0" smtClean="0">
                          <a:effectLst/>
                        </a:rPr>
                        <a:t>»</a:t>
                      </a:r>
                      <a:endParaRPr lang="ru-RU" sz="1000" dirty="0">
                        <a:effectLst/>
                      </a:endParaRPr>
                    </a:p>
                  </a:txBody>
                  <a:tcPr marL="27637" marR="27637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Подготовка и презентация проекта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«АРТИСТ ЦИРКА»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совместно </a:t>
                      </a:r>
                      <a:r>
                        <a:rPr lang="ru-RU" sz="1000" dirty="0" smtClean="0">
                          <a:effectLst/>
                        </a:rPr>
                        <a:t> с семьей </a:t>
                      </a:r>
                      <a:r>
                        <a:rPr lang="ru-RU" sz="1000" dirty="0">
                          <a:effectLst/>
                        </a:rPr>
                        <a:t>Виталия В.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Практикум для родителей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«Программа по обучению чтению </a:t>
                      </a:r>
                      <a:r>
                        <a:rPr lang="ru-RU" sz="1000" dirty="0" smtClean="0">
                          <a:effectLst/>
                        </a:rPr>
                        <a:t>дошкольников </a:t>
                      </a:r>
                      <a:r>
                        <a:rPr lang="ru-RU" sz="1000" dirty="0">
                          <a:effectLst/>
                        </a:rPr>
                        <a:t>в детском саду и дома»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Конкурс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для творческих родителей и талантливых детей «Самый лучший Новый год»</a:t>
                      </a:r>
                      <a:endParaRPr lang="ru-RU" sz="1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27637" marR="27637" marT="0" marB="0" anchor="ctr">
                    <a:solidFill>
                      <a:srgbClr val="FC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Заголовок 6"/>
          <p:cNvSpPr txBox="1"/>
          <p:nvPr/>
        </p:nvSpPr>
        <p:spPr>
          <a:xfrm>
            <a:off x="1403648" y="116632"/>
            <a:ext cx="7632848" cy="792088"/>
          </a:xfrm>
          <a:prstGeom prst="rect">
            <a:avLst/>
          </a:prstGeom>
          <a:solidFill>
            <a:srgbClr val="FCECE7"/>
          </a:solidFill>
          <a:ln w="76200" cap="flat" cmpd="sng" algn="ctr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200" b="1" spc="300" dirty="0">
                <a:ln>
                  <a:solidFill>
                    <a:srgbClr val="C00000"/>
                  </a:solidFill>
                </a:ln>
                <a:latin typeface="+mj-lt"/>
                <a:ea typeface="Batang" panose="02030600000101010101" pitchFamily="18" charset="-127"/>
              </a:rPr>
              <a:t>Перспективный план работы  </a:t>
            </a:r>
          </a:p>
          <a:p>
            <a:pPr algn="r"/>
            <a:r>
              <a:rPr lang="ru-RU" sz="2200" b="1" spc="300" dirty="0">
                <a:ln>
                  <a:solidFill>
                    <a:srgbClr val="C00000"/>
                  </a:solidFill>
                </a:ln>
                <a:latin typeface="+mj-lt"/>
                <a:ea typeface="Batang" panose="02030600000101010101" pitchFamily="18" charset="-127"/>
              </a:rPr>
              <a:t>по </a:t>
            </a:r>
            <a:r>
              <a:rPr lang="ru-RU" sz="2200" b="1" spc="300" dirty="0" smtClean="0">
                <a:ln>
                  <a:solidFill>
                    <a:srgbClr val="C00000"/>
                  </a:solidFill>
                </a:ln>
                <a:latin typeface="+mj-lt"/>
                <a:ea typeface="Batang" panose="02030600000101010101" pitchFamily="18" charset="-127"/>
              </a:rPr>
              <a:t>взаимодействию с родителями</a:t>
            </a:r>
            <a:endParaRPr lang="ru-RU" sz="2200" spc="300" dirty="0">
              <a:ln>
                <a:solidFill>
                  <a:srgbClr val="C00000"/>
                </a:solidFill>
              </a:ln>
              <a:latin typeface="+mj-lt"/>
              <a:ea typeface="Batang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6" r="2854"/>
          <a:stretch/>
        </p:blipFill>
        <p:spPr>
          <a:xfrm>
            <a:off x="543241" y="494674"/>
            <a:ext cx="3740727" cy="30783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Заголовок 6"/>
          <p:cNvSpPr txBox="1"/>
          <p:nvPr/>
        </p:nvSpPr>
        <p:spPr>
          <a:xfrm>
            <a:off x="4283968" y="494674"/>
            <a:ext cx="4572508" cy="1170130"/>
          </a:xfrm>
          <a:prstGeom prst="rect">
            <a:avLst/>
          </a:prstGeom>
          <a:solidFill>
            <a:srgbClr val="FCECE7"/>
          </a:solidFill>
          <a:ln w="76200" cap="flat" cmpd="sng" algn="ctr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spc="300" dirty="0" smtClean="0">
                <a:ln>
                  <a:solidFill>
                    <a:srgbClr val="C00000"/>
                  </a:solidFill>
                </a:ln>
                <a:latin typeface="+mj-lt"/>
                <a:ea typeface="Batang" panose="02030600000101010101" pitchFamily="18" charset="-127"/>
              </a:rPr>
              <a:t>Практикум </a:t>
            </a:r>
            <a:r>
              <a:rPr lang="ru-RU" sz="1800" b="1" spc="300" dirty="0">
                <a:ln>
                  <a:solidFill>
                    <a:srgbClr val="C00000"/>
                  </a:solidFill>
                </a:ln>
                <a:latin typeface="+mj-lt"/>
                <a:ea typeface="Batang" panose="02030600000101010101" pitchFamily="18" charset="-127"/>
              </a:rPr>
              <a:t>для </a:t>
            </a:r>
            <a:r>
              <a:rPr lang="ru-RU" sz="1800" b="1" spc="300" dirty="0" smtClean="0">
                <a:ln>
                  <a:solidFill>
                    <a:srgbClr val="C00000"/>
                  </a:solidFill>
                </a:ln>
                <a:latin typeface="+mj-lt"/>
                <a:ea typeface="Batang" panose="02030600000101010101" pitchFamily="18" charset="-127"/>
              </a:rPr>
              <a:t>родителей «</a:t>
            </a:r>
            <a:r>
              <a:rPr lang="ru-RU" sz="1800" b="1" spc="300" dirty="0">
                <a:ln>
                  <a:solidFill>
                    <a:srgbClr val="C00000"/>
                  </a:solidFill>
                </a:ln>
                <a:latin typeface="+mj-lt"/>
                <a:ea typeface="Batang" panose="02030600000101010101" pitchFamily="18" charset="-127"/>
              </a:rPr>
              <a:t>Домашняя игротека. Школа веселого язычка»</a:t>
            </a:r>
          </a:p>
          <a:p>
            <a:pPr algn="r"/>
            <a:endParaRPr lang="ru-RU" sz="1800" spc="300" dirty="0">
              <a:ln>
                <a:solidFill>
                  <a:srgbClr val="C00000"/>
                </a:solidFill>
              </a:ln>
              <a:latin typeface="+mj-lt"/>
              <a:ea typeface="Batang" panose="02030600000101010101" pitchFamily="18" charset="-127"/>
            </a:endParaRPr>
          </a:p>
        </p:txBody>
      </p:sp>
      <p:sp>
        <p:nvSpPr>
          <p:cNvPr id="5" name="Заголовок 6"/>
          <p:cNvSpPr txBox="1"/>
          <p:nvPr/>
        </p:nvSpPr>
        <p:spPr>
          <a:xfrm>
            <a:off x="452308" y="3997848"/>
            <a:ext cx="3922591" cy="1813364"/>
          </a:xfrm>
          <a:prstGeom prst="rect">
            <a:avLst/>
          </a:prstGeom>
          <a:solidFill>
            <a:srgbClr val="FCECE7"/>
          </a:solidFill>
          <a:ln w="76200" cap="flat" cmpd="sng" algn="ctr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800" b="1" spc="300" dirty="0">
                <a:ln>
                  <a:solidFill>
                    <a:srgbClr val="C00000"/>
                  </a:solidFill>
                </a:ln>
                <a:latin typeface="+mj-lt"/>
                <a:ea typeface="Batang" panose="02030600000101010101" pitchFamily="18" charset="-127"/>
              </a:rPr>
              <a:t>Индивидуальное консультирование родителей</a:t>
            </a:r>
          </a:p>
          <a:p>
            <a:pPr algn="r"/>
            <a:r>
              <a:rPr lang="ru-RU" sz="1800" b="1" spc="300" dirty="0">
                <a:ln>
                  <a:solidFill>
                    <a:srgbClr val="C00000"/>
                  </a:solidFill>
                </a:ln>
                <a:latin typeface="+mj-lt"/>
                <a:ea typeface="Batang" panose="02030600000101010101" pitchFamily="18" charset="-127"/>
              </a:rPr>
              <a:t>«Возможности и компетенции Вашего ребенка»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15" r="3642"/>
          <a:stretch/>
        </p:blipFill>
        <p:spPr>
          <a:xfrm>
            <a:off x="4495166" y="4263279"/>
            <a:ext cx="3266427" cy="22063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2"/>
          <a:stretch/>
        </p:blipFill>
        <p:spPr>
          <a:xfrm>
            <a:off x="5277413" y="1844824"/>
            <a:ext cx="3393836" cy="26912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1181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36313791"/>
              </p:ext>
            </p:extLst>
          </p:nvPr>
        </p:nvGraphicFramePr>
        <p:xfrm>
          <a:off x="251520" y="260648"/>
          <a:ext cx="856895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452154697"/>
              </p:ext>
            </p:extLst>
          </p:nvPr>
        </p:nvGraphicFramePr>
        <p:xfrm>
          <a:off x="3995936" y="3356992"/>
          <a:ext cx="4824536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одзаголовок 8"/>
          <p:cNvSpPr>
            <a:spLocks noGrp="1"/>
          </p:cNvSpPr>
          <p:nvPr>
            <p:ph type="subTitle" idx="4294967295"/>
          </p:nvPr>
        </p:nvSpPr>
        <p:spPr>
          <a:xfrm>
            <a:off x="1081088" y="476250"/>
            <a:ext cx="8062912" cy="45720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1600" b="1" dirty="0" smtClean="0">
                <a:latin typeface="+mj-lt"/>
              </a:rPr>
              <a:t>Социальный  статус семей воспитанников </a:t>
            </a:r>
            <a:r>
              <a:rPr lang="ru-RU" sz="1600" b="1" dirty="0">
                <a:latin typeface="+mj-lt"/>
              </a:rPr>
              <a:t>по возможности обеспечения реабилитации </a:t>
            </a:r>
            <a:r>
              <a:rPr lang="ru-RU" sz="1600" b="1" dirty="0" smtClean="0">
                <a:latin typeface="+mj-lt"/>
              </a:rPr>
              <a:t>ребёнка с ОВЗ</a:t>
            </a:r>
            <a:endParaRPr lang="ru-RU" sz="1600" b="1" dirty="0">
              <a:latin typeface="+mj-lt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660153115"/>
              </p:ext>
            </p:extLst>
          </p:nvPr>
        </p:nvGraphicFramePr>
        <p:xfrm>
          <a:off x="251520" y="3356992"/>
          <a:ext cx="424847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870</Words>
  <Application>Microsoft Office PowerPoint</Application>
  <PresentationFormat>Экран (4:3)</PresentationFormat>
  <Paragraphs>126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Aharoni</vt:lpstr>
      <vt:lpstr>Arial</vt:lpstr>
      <vt:lpstr>Batang</vt:lpstr>
      <vt:lpstr>Calibri</vt:lpstr>
      <vt:lpstr>Century Gothic</vt:lpstr>
      <vt:lpstr>Times New Roman</vt:lpstr>
      <vt:lpstr>Wingdings</vt:lpstr>
      <vt:lpstr>Тема Office</vt:lpstr>
      <vt:lpstr>Система работы «ПАПА-МАМИНОЙ школы» как эффективная модель взаимодействия с семьями воспитанников</vt:lpstr>
      <vt:lpstr>Презентация PowerPoint</vt:lpstr>
      <vt:lpstr>Презентация PowerPoint</vt:lpstr>
      <vt:lpstr>Презентация PowerPoint</vt:lpstr>
      <vt:lpstr>Цель работы предшкольного класса для родителей: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работы «ПАПА-МАМИНОЙ школы» как эффективная модель взаимодействия специалистов с целью повышения эффективности коррекционно-развивающего обучения и взаимодействия с семьями воспитанников</dc:title>
  <dc:creator>Олег</dc:creator>
  <cp:lastModifiedBy>Ира</cp:lastModifiedBy>
  <cp:revision>77</cp:revision>
  <dcterms:created xsi:type="dcterms:W3CDTF">2017-10-18T16:09:00Z</dcterms:created>
  <dcterms:modified xsi:type="dcterms:W3CDTF">2020-02-15T06:19:57Z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1049-10.2.0.5908</vt:lpwstr>
  </property>
</Properties>
</file>